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4"/>
  </p:notesMasterIdLst>
  <p:sldIdLst>
    <p:sldId id="256" r:id="rId2"/>
    <p:sldId id="263" r:id="rId3"/>
    <p:sldId id="280" r:id="rId4"/>
    <p:sldId id="262" r:id="rId5"/>
    <p:sldId id="272" r:id="rId6"/>
    <p:sldId id="295" r:id="rId7"/>
    <p:sldId id="273" r:id="rId8"/>
    <p:sldId id="281" r:id="rId9"/>
    <p:sldId id="278" r:id="rId10"/>
    <p:sldId id="282" r:id="rId11"/>
    <p:sldId id="266" r:id="rId12"/>
    <p:sldId id="265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2" r:id="rId21"/>
    <p:sldId id="293" r:id="rId22"/>
    <p:sldId id="294" r:id="rId23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88888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46365F-5DDB-D94F-AB72-C7635FE9155A}" v="10" dt="2022-11-19T14:04:31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 autoAdjust="0"/>
    <p:restoredTop sz="94655"/>
  </p:normalViewPr>
  <p:slideViewPr>
    <p:cSldViewPr snapToGrid="0" showGuides="1">
      <p:cViewPr varScale="1">
        <p:scale>
          <a:sx n="171" d="100"/>
          <a:sy n="171" d="100"/>
        </p:scale>
        <p:origin x="184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  <pc:docChgLst>
    <pc:chgData name="Fynn L." userId="8ad7fb526861aa9e" providerId="LiveId" clId="{05967C33-193C-40B1-BAFF-7211CFC8C8B3}"/>
    <pc:docChg chg="undo custSel modSld">
      <pc:chgData name="Fynn L." userId="8ad7fb526861aa9e" providerId="LiveId" clId="{05967C33-193C-40B1-BAFF-7211CFC8C8B3}" dt="2022-11-19T15:43:42.842" v="58" actId="1076"/>
      <pc:docMkLst>
        <pc:docMk/>
      </pc:docMkLst>
      <pc:sldChg chg="modSp mod">
        <pc:chgData name="Fynn L." userId="8ad7fb526861aa9e" providerId="LiveId" clId="{05967C33-193C-40B1-BAFF-7211CFC8C8B3}" dt="2022-11-19T14:47:08.555" v="17" actId="20577"/>
        <pc:sldMkLst>
          <pc:docMk/>
          <pc:sldMk cId="3936611301" sldId="256"/>
        </pc:sldMkLst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modSp mod">
        <pc:chgData name="Fynn L." userId="8ad7fb526861aa9e" providerId="LiveId" clId="{05967C33-193C-40B1-BAFF-7211CFC8C8B3}" dt="2022-11-19T14:58:19.740" v="44" actId="20577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</pc:sldChg>
      <pc:sldChg chg="addSp delSp modSp mod">
        <pc:chgData name="Fynn L." userId="8ad7fb526861aa9e" providerId="LiveId" clId="{05967C33-193C-40B1-BAFF-7211CFC8C8B3}" dt="2022-11-19T15:43:42.842" v="58" actId="1076"/>
        <pc:sldMkLst>
          <pc:docMk/>
          <pc:sldMk cId="2694231971" sldId="282"/>
        </pc:sldMkLst>
        <pc:spChg chg="add del mod">
          <ac:chgData name="Fynn L." userId="8ad7fb526861aa9e" providerId="LiveId" clId="{05967C33-193C-40B1-BAFF-7211CFC8C8B3}" dt="2022-11-19T15:43:42.842" v="58" actId="1076"/>
          <ac:spMkLst>
            <pc:docMk/>
            <pc:sldMk cId="2694231971" sldId="282"/>
            <ac:spMk id="14" creationId="{8F9ADC6C-09BF-8753-4620-8BD63AF5DFF9}"/>
          </ac:spMkLst>
        </pc:spChg>
      </pc:sldChg>
      <pc:sldChg chg="modSp mod">
        <pc:chgData name="Fynn L." userId="8ad7fb526861aa9e" providerId="LiveId" clId="{05967C33-193C-40B1-BAFF-7211CFC8C8B3}" dt="2022-11-19T14:50:46.534" v="20" actId="20577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19T14:50:46.534" v="20" actId="20577"/>
          <ac:spMkLst>
            <pc:docMk/>
            <pc:sldMk cId="492312274" sldId="283"/>
            <ac:spMk id="6" creationId="{1195951B-0A63-C8B4-81D9-9A17A3F68459}"/>
          </ac:spMkLst>
        </pc:spChg>
      </pc:sldChg>
      <pc:sldChg chg="modSp mod">
        <pc:chgData name="Fynn L." userId="8ad7fb526861aa9e" providerId="LiveId" clId="{05967C33-193C-40B1-BAFF-7211CFC8C8B3}" dt="2022-11-19T14:50:50.932" v="21" actId="20577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19T14:50:50.932" v="21" actId="20577"/>
          <ac:spMkLst>
            <pc:docMk/>
            <pc:sldMk cId="565423413" sldId="284"/>
            <ac:spMk id="6" creationId="{B30DA629-110B-5B92-E16B-E9206E69F397}"/>
          </ac:spMkLst>
        </pc:spChg>
      </pc:sldChg>
      <pc:sldChg chg="modSp mod">
        <pc:chgData name="Fynn L." userId="8ad7fb526861aa9e" providerId="LiveId" clId="{05967C33-193C-40B1-BAFF-7211CFC8C8B3}" dt="2022-11-19T14:50:59.010" v="26" actId="20577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19T14:50:59.010" v="26" actId="20577"/>
          <ac:spMkLst>
            <pc:docMk/>
            <pc:sldMk cId="3761606190" sldId="285"/>
            <ac:spMk id="5" creationId="{0D053563-939A-A02F-11E7-6060574A4BF8}"/>
          </ac:spMkLst>
        </pc:spChg>
      </pc:sldChg>
      <pc:sldChg chg="modSp mod">
        <pc:chgData name="Fynn L." userId="8ad7fb526861aa9e" providerId="LiveId" clId="{05967C33-193C-40B1-BAFF-7211CFC8C8B3}" dt="2022-11-19T14:51:03.233" v="29" actId="20577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19T14:51:03.233" v="29" actId="20577"/>
          <ac:spMkLst>
            <pc:docMk/>
            <pc:sldMk cId="3413069732" sldId="286"/>
            <ac:spMk id="5" creationId="{E7D0FDC4-7D0D-9359-AD65-AA773434402D}"/>
          </ac:spMkLst>
        </pc:spChg>
      </pc:sldChg>
      <pc:sldChg chg="modSp mod">
        <pc:chgData name="Fynn L." userId="8ad7fb526861aa9e" providerId="LiveId" clId="{05967C33-193C-40B1-BAFF-7211CFC8C8B3}" dt="2022-11-19T14:51:08.663" v="32" actId="20577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19T14:51:08.663" v="32" actId="20577"/>
          <ac:spMkLst>
            <pc:docMk/>
            <pc:sldMk cId="2873053741" sldId="287"/>
            <ac:spMk id="5" creationId="{BA95AEA0-D2C6-0C1A-9078-CA272BB88131}"/>
          </ac:spMkLst>
        </pc:spChg>
      </pc:sldChg>
      <pc:sldChg chg="modSp mod">
        <pc:chgData name="Fynn L." userId="8ad7fb526861aa9e" providerId="LiveId" clId="{05967C33-193C-40B1-BAFF-7211CFC8C8B3}" dt="2022-11-19T14:51:13.894" v="33" actId="20577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19T14:51:13.894" v="33" actId="20577"/>
          <ac:spMkLst>
            <pc:docMk/>
            <pc:sldMk cId="2559872408" sldId="288"/>
            <ac:spMk id="5" creationId="{72AABDF0-815F-A261-0729-E48B20A48BF5}"/>
          </ac:spMkLst>
        </pc:spChg>
      </pc:sldChg>
      <pc:sldChg chg="modSp mod">
        <pc:chgData name="Fynn L." userId="8ad7fb526861aa9e" providerId="LiveId" clId="{05967C33-193C-40B1-BAFF-7211CFC8C8B3}" dt="2022-11-19T14:51:18.195" v="36" actId="20577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19T14:51:18.195" v="36" actId="20577"/>
          <ac:spMkLst>
            <pc:docMk/>
            <pc:sldMk cId="2234340577" sldId="289"/>
            <ac:spMk id="5" creationId="{13C643D2-8057-B605-753E-4D4D132E37EE}"/>
          </ac:spMkLst>
        </pc:spChg>
      </pc:sldChg>
      <pc:sldChg chg="modSp mod">
        <pc:chgData name="Fynn L." userId="8ad7fb526861aa9e" providerId="LiveId" clId="{05967C33-193C-40B1-BAFF-7211CFC8C8B3}" dt="2022-11-19T14:51:22.805" v="39" actId="20577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19T14:51:22.805" v="39" actId="20577"/>
          <ac:spMkLst>
            <pc:docMk/>
            <pc:sldMk cId="2534813621" sldId="292"/>
            <ac:spMk id="5" creationId="{BF9E1A8D-95C9-1F5F-52D3-2C47D2FBDE2F}"/>
          </ac:spMkLst>
        </pc:spChg>
      </pc:sldChg>
      <pc:sldChg chg="modSp mod">
        <pc:chgData name="Fynn L." userId="8ad7fb526861aa9e" providerId="LiveId" clId="{05967C33-193C-40B1-BAFF-7211CFC8C8B3}" dt="2022-11-19T14:51:27.304" v="42" actId="20577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19T14:51:27.304" v="42" actId="20577"/>
          <ac:spMkLst>
            <pc:docMk/>
            <pc:sldMk cId="2772453861" sldId="293"/>
            <ac:spMk id="5" creationId="{93672BF9-8923-AD16-A89C-0BA7FCB63987}"/>
          </ac:spMkLst>
        </pc:spChg>
      </pc:sldChg>
      <pc:sldChg chg="modSp mod">
        <pc:chgData name="Fynn L." userId="8ad7fb526861aa9e" providerId="LiveId" clId="{05967C33-193C-40B1-BAFF-7211CFC8C8B3}" dt="2022-11-19T14:51:31.474" v="43" actId="20577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19T14:51:31.474" v="43" actId="20577"/>
          <ac:spMkLst>
            <pc:docMk/>
            <pc:sldMk cId="3707491537" sldId="294"/>
            <ac:spMk id="5" creationId="{21EF36F9-1059-3FA4-1E20-15D1B66F51F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20.11.22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Braunkohlekraftwerke a</a:t>
            </a:r>
          </a:p>
          <a:p>
            <a:r>
              <a:rPr lang="de-DE" dirty="0" err="1"/>
              <a:t>lle</a:t>
            </a:r>
            <a:r>
              <a:rPr lang="de-DE" dirty="0"/>
              <a:t> am Netz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63C38-FCB2-47AC-A6AD-890EF28FA0BB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 und Einsatzzeiten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10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07559"/>
              </p:ext>
            </p:extLst>
          </p:nvPr>
        </p:nvGraphicFramePr>
        <p:xfrm>
          <a:off x="919760" y="1580662"/>
          <a:ext cx="6294943" cy="2619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045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60740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972057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870625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05075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21132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69729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40738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8F9ADC6C-09BF-8753-4620-8BD63AF5DFF9}"/>
              </a:ext>
            </a:extLst>
          </p:cNvPr>
          <p:cNvSpPr txBox="1">
            <a:spLocks/>
          </p:cNvSpPr>
          <p:nvPr/>
        </p:nvSpPr>
        <p:spPr>
          <a:xfrm>
            <a:off x="479425" y="4316487"/>
            <a:ext cx="10855369" cy="13112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Einsatzzeiten:</a:t>
            </a:r>
          </a:p>
          <a:p>
            <a:pPr lvl="1"/>
            <a:r>
              <a:rPr lang="de-DE" dirty="0"/>
              <a:t>PRL: ständige und unmittelbare Korrektur</a:t>
            </a:r>
          </a:p>
          <a:p>
            <a:pPr lvl="1"/>
            <a:r>
              <a:rPr lang="de-DE" dirty="0"/>
              <a:t>SRL: nahezu jede Viertelstunde im Jahr</a:t>
            </a:r>
          </a:p>
          <a:p>
            <a:pPr lvl="1"/>
            <a:r>
              <a:rPr lang="de-DE" dirty="0"/>
              <a:t>MRL: 2256 positiv und 974 negativ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696247" y="4229823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https://www.regelleistung.net/ext/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73"/>
          <a:stretch/>
        </p:blipFill>
        <p:spPr>
          <a:xfrm>
            <a:off x="6329011" y="620712"/>
            <a:ext cx="5687585" cy="475686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11304883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Höhe wird aus Berechnungen der BNetzA und der ÜNB ermittelt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Besteht ausschließlich aus Braunkohlekraftwerken, welche frühzeitig                                                               stillegelegt werden sollen, jedoch von der BNetzA als systemrelevant eingestuft sind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Nach 10 Tagen betriebsbereit  weiteren 11 Stunden Minimallast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321733" y="5001579"/>
            <a:ext cx="111705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4981964"/>
          </a:xfrm>
        </p:spPr>
        <p:txBody>
          <a:bodyPr/>
          <a:lstStyle/>
          <a:p>
            <a:r>
              <a:rPr lang="de-DE" dirty="0"/>
              <a:t>Anteil von Erdgas an Stromproduktion soll verringert werden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</a:t>
            </a:r>
            <a:r>
              <a:rPr lang="de-DE" dirty="0" err="1"/>
              <a:t>Sicherheitsbreitschaft</a:t>
            </a:r>
            <a:endParaRPr lang="de-DE" dirty="0"/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Steinkohlekraftwerke Mehrum und Petershagen (Heyden 4) bereits wieder am Netz</a:t>
            </a:r>
          </a:p>
          <a:p>
            <a:pPr algn="just"/>
            <a:r>
              <a:rPr lang="de-DE" dirty="0"/>
              <a:t>Braunkohlekraftwerke aus Sicherheitsbereitschaft wieder in den Strommarkt eingetreten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Braunkohle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276" y="981075"/>
            <a:ext cx="3264673" cy="1822776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Versorgung über kraftwerksnahe Tagebaue gesichert</a:t>
            </a:r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935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13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3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Steinkohle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356" y="2076450"/>
            <a:ext cx="10073374" cy="433155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14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43915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Erdgas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8" b="10009"/>
          <a:stretch/>
        </p:blipFill>
        <p:spPr>
          <a:xfrm>
            <a:off x="1279640" y="2111393"/>
            <a:ext cx="9754784" cy="3896215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276" y="850392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8912708" y="1449068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E517A7E-1CBC-4EB6-79C7-E76F5D0079CB}"/>
              </a:ext>
            </a:extLst>
          </p:cNvPr>
          <p:cNvSpPr txBox="1"/>
          <p:nvPr/>
        </p:nvSpPr>
        <p:spPr>
          <a:xfrm>
            <a:off x="1823348" y="6007608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17.10.22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DFA503-E08E-8062-EF48-12B2242D2543}"/>
              </a:ext>
            </a:extLst>
          </p:cNvPr>
          <p:cNvSpPr txBox="1"/>
          <p:nvPr/>
        </p:nvSpPr>
        <p:spPr>
          <a:xfrm>
            <a:off x="5194436" y="6007607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01.11.22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F60BCF-1BC1-AB61-3A5E-08AE09E2F678}"/>
              </a:ext>
            </a:extLst>
          </p:cNvPr>
          <p:cNvSpPr txBox="1"/>
          <p:nvPr/>
        </p:nvSpPr>
        <p:spPr>
          <a:xfrm>
            <a:off x="9337643" y="6019345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16.11.22</a:t>
            </a: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Mineralöl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14433"/>
            <a:ext cx="6094370" cy="1095375"/>
          </a:xfrm>
        </p:spPr>
        <p:txBody>
          <a:bodyPr/>
          <a:lstStyle/>
          <a:p>
            <a:r>
              <a:rPr lang="de-DE" dirty="0"/>
              <a:t>Versorgung Deutschlands über Pipelines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300493" y="560989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7514118" y="6097458"/>
            <a:ext cx="4272498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Klimaneutrale Stromversorgung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5" y="2382300"/>
            <a:ext cx="8135005" cy="394222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9123928" y="589889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3966195" cy="1828656"/>
          </a:xfrm>
        </p:spPr>
        <p:txBody>
          <a:bodyPr/>
          <a:lstStyle/>
          <a:p>
            <a:r>
              <a:rPr lang="de-DE" dirty="0"/>
              <a:t>Aufbau einer Gaskraftwerksreserve von 60 GW  </a:t>
            </a:r>
            <a:r>
              <a:rPr lang="de-DE" dirty="0">
                <a:sym typeface="Wingdings" pitchFamily="2" charset="2"/>
              </a:rPr>
              <a:t> Deckung der Residuallast</a:t>
            </a:r>
            <a:endParaRPr lang="de-DE" dirty="0"/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2928705" y="592840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1" y="730419"/>
            <a:ext cx="7362778" cy="5623608"/>
          </a:xfrm>
        </p:spPr>
      </p:pic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474" y="892099"/>
            <a:ext cx="7430000" cy="544255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19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092575" cy="2731756"/>
          </a:xfrm>
        </p:spPr>
        <p:txBody>
          <a:bodyPr/>
          <a:lstStyle/>
          <a:p>
            <a:r>
              <a:rPr lang="de-DE" dirty="0"/>
              <a:t>Schon heute Großteils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</a:t>
            </a:r>
          </a:p>
          <a:p>
            <a:pPr marL="0" indent="0">
              <a:buNone/>
            </a:pPr>
            <a:r>
              <a:rPr lang="de-DE" dirty="0"/>
              <a:t>     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Wärme, Wasserstoff, o.ä.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2708180" y="590902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10727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1465041"/>
              </p:ext>
            </p:extLst>
          </p:nvPr>
        </p:nvGraphicFramePr>
        <p:xfrm>
          <a:off x="479425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21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05"/>
          <a:stretch/>
        </p:blipFill>
        <p:spPr>
          <a:xfrm>
            <a:off x="5387546" y="795663"/>
            <a:ext cx="6986443" cy="5413248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919911" y="563671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1164" r="1096" b="11891"/>
          <a:stretch/>
        </p:blipFill>
        <p:spPr>
          <a:xfrm>
            <a:off x="6309361" y="338328"/>
            <a:ext cx="5596128" cy="5824728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22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4344901" y="5814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Frequenzstabilisierung und 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Größere Reserven um überregionale Schwankungen auszugleichen (geht mit Netzausbau einher)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6490718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 –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für alle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Volatile Strompreise, unvorhersehbare Betriebsstunden für 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7510693" y="3259653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EA692F10-7783-A50F-7139-53480913CF16}"/>
              </a:ext>
            </a:extLst>
          </p:cNvPr>
          <p:cNvSpPr txBox="1">
            <a:spLocks/>
          </p:cNvSpPr>
          <p:nvPr/>
        </p:nvSpPr>
        <p:spPr>
          <a:xfrm>
            <a:off x="7480532" y="6147546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</a:p>
        </p:txBody>
      </p:sp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4693" y="3407225"/>
            <a:ext cx="4176000" cy="3132000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1" y="2419"/>
              <a:ext cx="2317" cy="1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6148" y="491126"/>
            <a:ext cx="4178001" cy="3132000"/>
            <a:chOff x="4171" y="256"/>
            <a:chExt cx="2812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" y="256"/>
              <a:ext cx="2813" cy="21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Allgemein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Ausgleich</a:t>
            </a:r>
            <a:r>
              <a:rPr lang="en-US" dirty="0"/>
              <a:t> von </a:t>
            </a:r>
            <a:r>
              <a:rPr lang="en-US" dirty="0" err="1"/>
              <a:t>Regelzonenungleichgewichten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in MWh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Möglich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ist</a:t>
            </a:r>
            <a:r>
              <a:rPr lang="en-US" dirty="0">
                <a:sym typeface="Wingdings" panose="05000000000000000000" pitchFamily="2" charset="2"/>
              </a:rPr>
              <a:t> positive </a:t>
            </a:r>
            <a:r>
              <a:rPr lang="en-US" dirty="0" err="1">
                <a:sym typeface="Wingdings" panose="05000000000000000000" pitchFamily="2" charset="2"/>
              </a:rPr>
              <a:t>als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auch</a:t>
            </a:r>
            <a:r>
              <a:rPr lang="en-US" dirty="0">
                <a:sym typeface="Wingdings" panose="05000000000000000000" pitchFamily="2" charset="2"/>
              </a:rPr>
              <a:t>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7305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421483" y="2038015"/>
            <a:ext cx="2810222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7FCD-7FE7-E6B1-E739-B45EC463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A3F7C4-6FBE-2D24-13BE-2C3BB41F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840059"/>
            <a:ext cx="11227300" cy="5567941"/>
          </a:xfrm>
        </p:spPr>
        <p:txBody>
          <a:bodyPr/>
          <a:lstStyle/>
          <a:p>
            <a:r>
              <a:rPr lang="de-DE" dirty="0" err="1"/>
              <a:t>Momentanreserve</a:t>
            </a:r>
            <a:r>
              <a:rPr lang="de-DE" dirty="0"/>
              <a:t>: Schwungmassen aus z.B. Generatoren (Wirkt intrinsisch)</a:t>
            </a:r>
          </a:p>
          <a:p>
            <a:r>
              <a:rPr lang="de-DE" dirty="0"/>
              <a:t>Systemdienstleistungen: Teil der maximalen Kraftwerksleistung für Regelung der Frequenz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8C530-E6F6-4841-DCD2-58250CDE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59B8C2-9466-CA72-6A7F-FA83F4B3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1FA45F-BAE4-94C2-9FF8-315079F7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907EEDA-5F9B-10A4-856C-D9BFD919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3" y="2117477"/>
            <a:ext cx="9355374" cy="4047261"/>
          </a:xfrm>
          <a:prstGeom prst="rect">
            <a:avLst/>
          </a:prstGeom>
          <a:noFill/>
        </p:spPr>
      </p:pic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9B466506-F6B1-C14B-2782-827A5CA7BEA0}"/>
              </a:ext>
            </a:extLst>
          </p:cNvPr>
          <p:cNvSpPr txBox="1">
            <a:spLocks/>
          </p:cNvSpPr>
          <p:nvPr/>
        </p:nvSpPr>
        <p:spPr>
          <a:xfrm>
            <a:off x="2290631" y="6090307"/>
            <a:ext cx="9157876" cy="6353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381803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Rotierende Schwungmassen aus z. B. Generatoren</a:t>
            </a:r>
          </a:p>
          <a:p>
            <a:r>
              <a:rPr lang="de-DE" dirty="0"/>
              <a:t>Wirken intrinsisch auf die Netzfrequenz</a:t>
            </a:r>
          </a:p>
          <a:p>
            <a:r>
              <a:rPr lang="de-DE" dirty="0"/>
              <a:t>Bei Frequenzabfall langsamere Rotation</a:t>
            </a:r>
          </a:p>
          <a:p>
            <a:r>
              <a:rPr lang="de-DE" dirty="0"/>
              <a:t>Bei Frequenzanstieg schnellere Rotation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</a:t>
            </a:r>
            <a:r>
              <a:rPr lang="de-DE" dirty="0" err="1"/>
              <a:t>Momentanreserve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7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4B09C0-81C9-7C3C-308D-F4CD8F9E3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781" y="3234906"/>
            <a:ext cx="6820437" cy="2711122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532B27D0-F818-C896-1467-A44BEDA54C6B}"/>
              </a:ext>
            </a:extLst>
          </p:cNvPr>
          <p:cNvSpPr txBox="1">
            <a:spLocks/>
          </p:cNvSpPr>
          <p:nvPr/>
        </p:nvSpPr>
        <p:spPr>
          <a:xfrm>
            <a:off x="2932730" y="5946028"/>
            <a:ext cx="7677751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215338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AA6C6-CA51-059D-FFE5-398BA5EE0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Primärreserve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48D2D8-390E-779A-7082-6D63DE002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51" y="1125538"/>
            <a:ext cx="2717393" cy="961960"/>
          </a:xfrm>
        </p:spPr>
        <p:txBody>
          <a:bodyPr/>
          <a:lstStyle/>
          <a:p>
            <a:pPr marL="0" indent="0">
              <a:buNone/>
            </a:pP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B0551-218E-14D9-F1F5-5C6FEBDB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6CDDEF-AC6D-3286-FD8E-9F4409CA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2B71D9-91C0-AE8F-6C35-D85496DF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8</a:t>
            </a:fld>
            <a:endParaRPr lang="de-DE"/>
          </a:p>
        </p:txBody>
      </p:sp>
      <p:graphicFrame>
        <p:nvGraphicFramePr>
          <p:cNvPr id="9" name="Tabelle 9">
            <a:extLst>
              <a:ext uri="{FF2B5EF4-FFF2-40B4-BE49-F238E27FC236}">
                <a16:creationId xmlns:a16="http://schemas.microsoft.com/office/drawing/2014/main" id="{2A42DBC3-88A6-F051-319B-EF7093150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890148"/>
              </p:ext>
            </p:extLst>
          </p:nvPr>
        </p:nvGraphicFramePr>
        <p:xfrm>
          <a:off x="603851" y="882630"/>
          <a:ext cx="6788987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7939">
                  <a:extLst>
                    <a:ext uri="{9D8B030D-6E8A-4147-A177-3AD203B41FA5}">
                      <a16:colId xmlns:a16="http://schemas.microsoft.com/office/drawing/2014/main" val="4036590929"/>
                    </a:ext>
                  </a:extLst>
                </a:gridCol>
                <a:gridCol w="3911048">
                  <a:extLst>
                    <a:ext uri="{9D8B030D-6E8A-4147-A177-3AD203B41FA5}">
                      <a16:colId xmlns:a16="http://schemas.microsoft.com/office/drawing/2014/main" val="4599191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Primärregelreserve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129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ENTSO-E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854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Frequenzgesteuert: Eingriff vor Ort</a:t>
                      </a:r>
                    </a:p>
                    <a:p>
                      <a:r>
                        <a:rPr lang="de-DE" dirty="0"/>
                        <a:t>durch Anbieter der PRL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46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30 Sekunden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38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bis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435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Leistungspreis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7125222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F9C5458D-BE4F-6FD7-7F73-AD7985268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742" y="916236"/>
            <a:ext cx="2811933" cy="280125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5673DC4-B63C-7051-4716-68C2930AC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63" y="3682024"/>
            <a:ext cx="6679074" cy="2654931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361CA707-D6A2-DD96-B53A-C1A93A4CC2AF}"/>
              </a:ext>
            </a:extLst>
          </p:cNvPr>
          <p:cNvSpPr txBox="1">
            <a:spLocks/>
          </p:cNvSpPr>
          <p:nvPr/>
        </p:nvSpPr>
        <p:spPr>
          <a:xfrm rot="16200000">
            <a:off x="9118228" y="999289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https://www.entsoe.eu/network_codes/eb/fcr/#basic-principle</a:t>
            </a:r>
          </a:p>
        </p:txBody>
      </p:sp>
    </p:spTree>
    <p:extLst>
      <p:ext uri="{BB962C8B-B14F-4D97-AF65-F5344CB8AC3E}">
        <p14:creationId xmlns:p14="http://schemas.microsoft.com/office/powerpoint/2010/main" val="2203707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Sekundär- und Minutenreserve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BCE042-6587-E9D0-A7C6-9EA89355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21" y="3776662"/>
            <a:ext cx="6539359" cy="2599394"/>
          </a:xfrm>
          <a:prstGeom prst="rect">
            <a:avLst/>
          </a:prstGeom>
          <a:noFill/>
        </p:spPr>
      </p:pic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83CE32DB-5959-F590-64E0-6E6AB2980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271589"/>
              </p:ext>
            </p:extLst>
          </p:nvPr>
        </p:nvGraphicFramePr>
        <p:xfrm>
          <a:off x="477257" y="1203960"/>
          <a:ext cx="1085785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0124">
                  <a:extLst>
                    <a:ext uri="{9D8B030D-6E8A-4147-A177-3AD203B41FA5}">
                      <a16:colId xmlns:a16="http://schemas.microsoft.com/office/drawing/2014/main" val="2892116863"/>
                    </a:ext>
                  </a:extLst>
                </a:gridCol>
                <a:gridCol w="3868443">
                  <a:extLst>
                    <a:ext uri="{9D8B030D-6E8A-4147-A177-3AD203B41FA5}">
                      <a16:colId xmlns:a16="http://schemas.microsoft.com/office/drawing/2014/main" val="2219392579"/>
                    </a:ext>
                  </a:extLst>
                </a:gridCol>
                <a:gridCol w="3619285">
                  <a:extLst>
                    <a:ext uri="{9D8B030D-6E8A-4147-A177-3AD203B41FA5}">
                      <a16:colId xmlns:a16="http://schemas.microsoft.com/office/drawing/2014/main" val="1010665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Sekundärregelreserve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Minutenreserve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07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Übertragungsnetzbetreiber (ÜNB)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38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Manuelle Anforderung durch ÜNB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Löst automatisch PRL ab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15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157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30 Sekunden bis 15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5 Minuten bis 60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340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Arbeits- und Leistungspreis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143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8651743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1438</Words>
  <Application>Microsoft Macintosh PowerPoint</Application>
  <PresentationFormat>Breitbild</PresentationFormat>
  <Paragraphs>303</Paragraphs>
  <Slides>22</Slides>
  <Notes>1</Notes>
  <HiddenSlides>3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9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</vt:lpstr>
      <vt:lpstr>Kraftwerksreserven zur Frequenzstabilisierung - Momentanreserve  </vt:lpstr>
      <vt:lpstr>Kraftwerksreserven zur Frequenzstabilisierung - Primärreserve</vt:lpstr>
      <vt:lpstr>Kraftwerksreserven zur Frequenzstabilisierung – Sekundär- und Minutenreserve  </vt:lpstr>
      <vt:lpstr>Kraftwerksreserven zur Frequenzstabilisierung – Primärenergieträger und Einsatzzeiten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- Braunkohle </vt:lpstr>
      <vt:lpstr>Versorgungslage der Reserven - Steinkohle </vt:lpstr>
      <vt:lpstr>Versorgungslage der Reserven - Erdgas </vt:lpstr>
      <vt:lpstr>Versorgungslage der Reserven - Mineralöl </vt:lpstr>
      <vt:lpstr>Zukünftige Entwicklung der Reserven Szenario Klimaneutrale Stromversorgung 2035</vt:lpstr>
      <vt:lpstr>Zukünftige Entwicklung der Reserven Ergebnisse der Studie</vt:lpstr>
      <vt:lpstr>Zukünftige Entwicklung der Reserve Regelenergiebedarf</vt:lpstr>
      <vt:lpstr>Zukünftige Entwicklung der Reserven Szenario Klimaneutralität 2045</vt:lpstr>
      <vt:lpstr>Zukünftige Entwicklung der Reserven Ergebnisse der Studie</vt:lpstr>
      <vt:lpstr>Zukünftige Entwicklung der Reserve Regelenergiebedarf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Moritz Deckert</cp:lastModifiedBy>
  <cp:revision>45</cp:revision>
  <dcterms:created xsi:type="dcterms:W3CDTF">2018-06-25T05:28:48Z</dcterms:created>
  <dcterms:modified xsi:type="dcterms:W3CDTF">2022-11-20T20:05:14Z</dcterms:modified>
</cp:coreProperties>
</file>

<file path=docProps/thumbnail.jpeg>
</file>